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72" r:id="rId4"/>
    <p:sldId id="259" r:id="rId5"/>
    <p:sldId id="261" r:id="rId6"/>
    <p:sldId id="260" r:id="rId7"/>
    <p:sldId id="274" r:id="rId8"/>
    <p:sldId id="27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94" d="100"/>
          <a:sy n="94" d="100"/>
        </p:scale>
        <p:origin x="638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1D2E-AC76-4E53-938B-CABEA8435F19}" type="datetimeFigureOut">
              <a:rPr lang="fr-FR" smtClean="0"/>
              <a:pPr/>
              <a:t>07/03/2022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05D2-E13D-417D-ABAB-44C43D7D7F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1D2E-AC76-4E53-938B-CABEA8435F19}" type="datetimeFigureOut">
              <a:rPr lang="fr-FR" smtClean="0"/>
              <a:pPr/>
              <a:t>07/03/2022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05D2-E13D-417D-ABAB-44C43D7D7F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1D2E-AC76-4E53-938B-CABEA8435F19}" type="datetimeFigureOut">
              <a:rPr lang="fr-FR" smtClean="0"/>
              <a:pPr/>
              <a:t>07/03/2022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05D2-E13D-417D-ABAB-44C43D7D7F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1D2E-AC76-4E53-938B-CABEA8435F19}" type="datetimeFigureOut">
              <a:rPr lang="fr-FR" smtClean="0"/>
              <a:pPr/>
              <a:t>07/03/2022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05D2-E13D-417D-ABAB-44C43D7D7F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1D2E-AC76-4E53-938B-CABEA8435F19}" type="datetimeFigureOut">
              <a:rPr lang="fr-FR" smtClean="0"/>
              <a:pPr/>
              <a:t>07/03/2022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05D2-E13D-417D-ABAB-44C43D7D7F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1D2E-AC76-4E53-938B-CABEA8435F19}" type="datetimeFigureOut">
              <a:rPr lang="fr-FR" smtClean="0"/>
              <a:pPr/>
              <a:t>07/03/2022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05D2-E13D-417D-ABAB-44C43D7D7F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1D2E-AC76-4E53-938B-CABEA8435F19}" type="datetimeFigureOut">
              <a:rPr lang="fr-FR" smtClean="0"/>
              <a:pPr/>
              <a:t>07/03/2022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05D2-E13D-417D-ABAB-44C43D7D7F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1D2E-AC76-4E53-938B-CABEA8435F19}" type="datetimeFigureOut">
              <a:rPr lang="fr-FR" smtClean="0"/>
              <a:pPr/>
              <a:t>07/03/2022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05D2-E13D-417D-ABAB-44C43D7D7F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1D2E-AC76-4E53-938B-CABEA8435F19}" type="datetimeFigureOut">
              <a:rPr lang="fr-FR" smtClean="0"/>
              <a:pPr/>
              <a:t>07/03/2022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05D2-E13D-417D-ABAB-44C43D7D7F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1D2E-AC76-4E53-938B-CABEA8435F19}" type="datetimeFigureOut">
              <a:rPr lang="fr-FR" smtClean="0"/>
              <a:pPr/>
              <a:t>07/03/2022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05D2-E13D-417D-ABAB-44C43D7D7F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1D2E-AC76-4E53-938B-CABEA8435F19}" type="datetimeFigureOut">
              <a:rPr lang="fr-FR" smtClean="0"/>
              <a:pPr/>
              <a:t>07/03/2022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05D2-E13D-417D-ABAB-44C43D7D7F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81D2E-AC76-4E53-938B-CABEA8435F19}" type="datetimeFigureOut">
              <a:rPr lang="fr-FR" smtClean="0"/>
              <a:pPr/>
              <a:t>07/03/2022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405D2-E13D-417D-ABAB-44C43D7D7F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C:\Users\Tom\AppData\Local\Microsoft\Windows\Temporary Internet Files\Content.IE5\9DVJ0TBP\MPj043104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16016" y="4941168"/>
            <a:ext cx="4099992" cy="1470025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Réunion d’information</a:t>
            </a:r>
            <a:br>
              <a:rPr lang="fr-FR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fr-FR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Cycle Natation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F6BBC7-4736-49D0-8682-8A13DCD4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89" y="273050"/>
            <a:ext cx="4040087" cy="1162050"/>
          </a:xfrm>
        </p:spPr>
        <p:txBody>
          <a:bodyPr>
            <a:normAutofit/>
          </a:bodyPr>
          <a:lstStyle/>
          <a:p>
            <a:pPr algn="ctr"/>
            <a:r>
              <a:rPr lang="fr-FR" sz="2400" b="0" dirty="0"/>
              <a:t>Caractéristiques de l’activité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C71C4E-82AA-41AE-9EE2-AAB98C78D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4760" cy="4691063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/>
              <a:t>Natation scolaire : enjeux éducatifs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/>
              <a:t>Impact sur la santé et les loisirs de nos élèves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/>
              <a:t>Permettre à chaque enfant d’être en mesure d’assurer sa sécurité en milieu aquatique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/>
              <a:t>Prévenir les risques de noyade</a:t>
            </a:r>
          </a:p>
          <a:p>
            <a:endParaRPr lang="fr-FR" dirty="0"/>
          </a:p>
        </p:txBody>
      </p:sp>
      <p:pic>
        <p:nvPicPr>
          <p:cNvPr id="8" name="Espace réservé du contenu 7" descr="Une image contenant sport, sport aquatique, eau, chien&#10;&#10;Description générée automatiquement">
            <a:extLst>
              <a:ext uri="{FF2B5EF4-FFF2-40B4-BE49-F238E27FC236}">
                <a16:creationId xmlns:a16="http://schemas.microsoft.com/office/drawing/2014/main" id="{B8986F2C-C49A-4949-B370-5F8CBEF2C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34" y="502443"/>
            <a:ext cx="3292896" cy="5853113"/>
          </a:xfrm>
        </p:spPr>
      </p:pic>
    </p:spTree>
    <p:extLst>
      <p:ext uri="{BB962C8B-B14F-4D97-AF65-F5344CB8AC3E}">
        <p14:creationId xmlns:p14="http://schemas.microsoft.com/office/powerpoint/2010/main" val="133001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822854-795F-474E-9924-BD8FEDD55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générale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3D371F-5056-46F2-8690-AF3291057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Jeudis après-midis du 24 mars au 23 juin</a:t>
            </a:r>
          </a:p>
          <a:p>
            <a:r>
              <a:rPr lang="fr-FR" dirty="0"/>
              <a:t>Chaque séance durera 40 minutes dans le bassin</a:t>
            </a:r>
          </a:p>
          <a:p>
            <a:r>
              <a:rPr lang="fr-FR" dirty="0"/>
              <a:t>Départ de l’école 14h00 - Accueil piscine : 14h30</a:t>
            </a:r>
          </a:p>
          <a:p>
            <a:r>
              <a:rPr lang="fr-FR" dirty="0"/>
              <a:t>Entrée dans l’eau 14h45 - Sortie bassin : 15h25</a:t>
            </a:r>
          </a:p>
          <a:p>
            <a:r>
              <a:rPr lang="fr-FR" dirty="0"/>
              <a:t>Départ de la piscine 15h40 - Retour à l’école : 16h05</a:t>
            </a:r>
          </a:p>
          <a:p>
            <a:r>
              <a:rPr lang="fr-FR" dirty="0"/>
              <a:t>L’activité sera entièrement financée par la Commune : 1700 € pour les entrées et 1200 € pour le transport.</a:t>
            </a:r>
          </a:p>
        </p:txBody>
      </p:sp>
    </p:spTree>
    <p:extLst>
      <p:ext uri="{BB962C8B-B14F-4D97-AF65-F5344CB8AC3E}">
        <p14:creationId xmlns:p14="http://schemas.microsoft.com/office/powerpoint/2010/main" val="165778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546D67-0D2F-4765-AE82-A27AA590B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Hygiène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780A24-5C46-430A-92E9-52C313738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Afin de préserver la qualité de l’eau, </a:t>
            </a:r>
            <a:r>
              <a:rPr lang="fr-FR" b="1" u="sng" dirty="0"/>
              <a:t>douche obligatoire la veille</a:t>
            </a:r>
          </a:p>
          <a:p>
            <a:pPr algn="just"/>
            <a:r>
              <a:rPr lang="fr-FR" dirty="0"/>
              <a:t>Attacher obligatoirement les cheveux des filles (de préférence 2 tresses)</a:t>
            </a:r>
          </a:p>
          <a:p>
            <a:pPr algn="just"/>
            <a:r>
              <a:rPr lang="fr-FR" dirty="0"/>
              <a:t>Pinces et barrettes à cheveux interdites (risque de perforer le bonnet de bain)</a:t>
            </a:r>
          </a:p>
          <a:p>
            <a:pPr algn="just"/>
            <a:r>
              <a:rPr lang="fr-FR" dirty="0"/>
              <a:t>Retirer tous les bijoux</a:t>
            </a:r>
          </a:p>
        </p:txBody>
      </p:sp>
    </p:spTree>
    <p:extLst>
      <p:ext uri="{BB962C8B-B14F-4D97-AF65-F5344CB8AC3E}">
        <p14:creationId xmlns:p14="http://schemas.microsoft.com/office/powerpoint/2010/main" val="94282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3B1EF-2B39-4C00-AD1A-F6C9AF82B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/>
              <a:t>Équipement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C8154A-FD0E-4F98-98DB-3099F4AEF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fr-FR" u="sng" dirty="0"/>
              <a:t>Tenue de sport obligatoire </a:t>
            </a:r>
            <a:r>
              <a:rPr lang="fr-FR" dirty="0"/>
              <a:t>(jogging) </a:t>
            </a:r>
            <a:r>
              <a:rPr lang="fr-FR" sz="2300" dirty="0"/>
              <a:t>marquée au nom de l’enfant</a:t>
            </a:r>
          </a:p>
          <a:p>
            <a:pPr algn="just"/>
            <a:r>
              <a:rPr lang="fr-FR" u="sng" dirty="0"/>
              <a:t>Maillot de bain </a:t>
            </a:r>
            <a:r>
              <a:rPr lang="fr-FR" dirty="0"/>
              <a:t>sous les habits (2 pièces pour les filles afin de faciliter le passage aux toilettes) </a:t>
            </a:r>
            <a:r>
              <a:rPr lang="fr-FR" sz="2300" dirty="0"/>
              <a:t>marqué au nom de l’enfant</a:t>
            </a:r>
          </a:p>
          <a:p>
            <a:pPr algn="just"/>
            <a:r>
              <a:rPr lang="fr-FR" dirty="0"/>
              <a:t>Bonnet de bain prêté par l’école pour identifier les élèves de chaque groupe animal (couleur)</a:t>
            </a:r>
          </a:p>
          <a:p>
            <a:pPr algn="just"/>
            <a:r>
              <a:rPr lang="fr-FR" u="sng" dirty="0"/>
              <a:t>Drap de bain </a:t>
            </a:r>
            <a:r>
              <a:rPr lang="fr-FR" sz="2300" dirty="0"/>
              <a:t>marqué au nom de l’enfant</a:t>
            </a:r>
            <a:endParaRPr lang="fr-FR" sz="2300" u="sng" dirty="0"/>
          </a:p>
          <a:p>
            <a:pPr algn="just"/>
            <a:r>
              <a:rPr lang="fr-FR" u="sng" dirty="0"/>
              <a:t>Sachet plastique </a:t>
            </a:r>
            <a:r>
              <a:rPr lang="fr-FR" dirty="0"/>
              <a:t>pour le maillot de bain mouillé</a:t>
            </a:r>
          </a:p>
          <a:p>
            <a:pPr algn="just"/>
            <a:r>
              <a:rPr lang="fr-FR" dirty="0"/>
              <a:t>Une </a:t>
            </a:r>
            <a:r>
              <a:rPr lang="fr-FR" u="sng" dirty="0"/>
              <a:t>culotte </a:t>
            </a:r>
            <a:r>
              <a:rPr lang="fr-FR" sz="2300" dirty="0"/>
              <a:t>marquée au nom de l’enfant</a:t>
            </a:r>
          </a:p>
          <a:p>
            <a:pPr algn="just"/>
            <a:r>
              <a:rPr lang="fr-FR" u="sng" dirty="0"/>
              <a:t>Bonnet léger </a:t>
            </a:r>
            <a:r>
              <a:rPr lang="fr-FR" sz="2300" dirty="0"/>
              <a:t>marqué au nom de l’enfant</a:t>
            </a:r>
          </a:p>
          <a:p>
            <a:pPr algn="just"/>
            <a:r>
              <a:rPr lang="fr-FR" dirty="0"/>
              <a:t>Le tout dans un </a:t>
            </a:r>
            <a:r>
              <a:rPr lang="fr-FR" u="sng" dirty="0"/>
              <a:t>sac à dos</a:t>
            </a:r>
            <a:r>
              <a:rPr lang="fr-FR" dirty="0"/>
              <a:t> </a:t>
            </a:r>
            <a:r>
              <a:rPr lang="fr-FR" sz="2300" dirty="0"/>
              <a:t>marqué au nom de l’enfant</a:t>
            </a:r>
            <a:endParaRPr lang="fr-FR" sz="2300" u="sng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836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A8D9E8-4972-4467-850B-B81ED40C5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Sécurité</a:t>
            </a:r>
          </a:p>
        </p:txBody>
      </p:sp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8EA7CB7E-1667-4182-8609-DD299FB903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461" y="1600200"/>
            <a:ext cx="2888078" cy="4525963"/>
          </a:xfrm>
        </p:spPr>
      </p:pic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5CFA90BB-201F-49D7-A0BE-B8B47BFC3A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FR" dirty="0"/>
              <a:t>Surveillance des 2 bassins par 2 Maîtres Nageurs Sauveteurs</a:t>
            </a:r>
          </a:p>
          <a:p>
            <a:pPr algn="just"/>
            <a:r>
              <a:rPr lang="fr-FR" dirty="0"/>
              <a:t>Taux d’encadrement par classe : 1 enseignante + 2 intervenants</a:t>
            </a:r>
          </a:p>
          <a:p>
            <a:pPr algn="just"/>
            <a:r>
              <a:rPr lang="fr-FR" dirty="0"/>
              <a:t>Parents accompagnateurs (en short) à l’extérieur du bassin pour conduire aux toilettes, aider à sortir de l’eau (escalier, mur, échelle, …)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705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EC628-5B85-4240-BA00-26FBE6E26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Matériel à disposition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07C1FB2-B7BE-48BB-996C-0853C95617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58701"/>
            <a:ext cx="4038600" cy="2940598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DB0B5EF-5158-438A-BFE7-3C21E045AE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dirty="0"/>
              <a:t>Perches pour la sécurité (localisation dès la première séance)</a:t>
            </a:r>
          </a:p>
          <a:p>
            <a:pPr algn="just"/>
            <a:r>
              <a:rPr lang="fr-FR" dirty="0"/>
              <a:t>Matériel d’aide à la flottaison : frites, pull-boy, tapis, planches, …</a:t>
            </a:r>
          </a:p>
          <a:p>
            <a:pPr algn="just"/>
            <a:r>
              <a:rPr lang="fr-FR" dirty="0"/>
              <a:t>Matériel d’immersion : anneau, cage, …</a:t>
            </a:r>
          </a:p>
          <a:p>
            <a:pPr algn="just"/>
            <a:r>
              <a:rPr lang="fr-FR" dirty="0"/>
              <a:t>Matériel mis en place et rangé par les MNS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77091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9285484-E67C-4E52-BD99-180D643FCE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natation - Apprendre à nager</Template>
  <TotalTime>300</TotalTime>
  <Words>345</Words>
  <Application>Microsoft Office PowerPoint</Application>
  <PresentationFormat>Affichage à l'écran (4:3)</PresentationFormat>
  <Paragraphs>38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Thème Office</vt:lpstr>
      <vt:lpstr>Réunion d’information Cycle Natation</vt:lpstr>
      <vt:lpstr>Caractéristiques de l’activité</vt:lpstr>
      <vt:lpstr>Organisation générale</vt:lpstr>
      <vt:lpstr>Hygiène</vt:lpstr>
      <vt:lpstr>Équipement </vt:lpstr>
      <vt:lpstr>Sécurité</vt:lpstr>
      <vt:lpstr>Matériel à disposition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d’information Cycle Natation</dc:title>
  <dc:creator>Marilyne NAAS</dc:creator>
  <cp:keywords/>
  <cp:lastModifiedBy>Admin</cp:lastModifiedBy>
  <cp:revision>17</cp:revision>
  <dcterms:created xsi:type="dcterms:W3CDTF">2019-03-02T14:04:57Z</dcterms:created>
  <dcterms:modified xsi:type="dcterms:W3CDTF">2022-03-07T14:25:12Z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TC300075219990</vt:lpwstr>
  </property>
</Properties>
</file>